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3" r:id="rId9"/>
    <p:sldId id="262" r:id="rId10"/>
    <p:sldId id="266" r:id="rId11"/>
    <p:sldId id="267" r:id="rId12"/>
    <p:sldId id="261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0185" autoAdjust="0"/>
  </p:normalViewPr>
  <p:slideViewPr>
    <p:cSldViewPr snapToObjects="1">
      <p:cViewPr varScale="1">
        <p:scale>
          <a:sx n="105" d="100"/>
          <a:sy n="105" d="100"/>
        </p:scale>
        <p:origin x="-104" y="-9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D46F-8579-F241-8FCE-E40527D4552D}" type="datetime1">
              <a:rPr lang="en-US" smtClean="0"/>
              <a:t>09/08/17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1C630-91CB-794E-B553-316E8E339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0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0BD1D-CA41-7442-B310-048BA4BC7E53}" type="datetime1">
              <a:rPr lang="en-US" smtClean="0"/>
              <a:t>09/08/17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5C88A-3AB3-7F45-90B4-7B14D29B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67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5C88A-3AB3-7F45-90B4-7B14D29B5E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9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Fermibooth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5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2" descr="fermi_logo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63" y="0"/>
            <a:ext cx="1057275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8200" y="2130425"/>
            <a:ext cx="3810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400" y="3886200"/>
            <a:ext cx="36576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17988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34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9875" y="100013"/>
            <a:ext cx="1997075" cy="6184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475" y="100013"/>
            <a:ext cx="5842000" cy="6184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448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087E6-E752-5947-9713-64ECD713FC7B}" type="datetime1">
              <a:rPr lang="en-US" smtClean="0"/>
              <a:t>09/08/17</a:t>
            </a:fld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12E0E-63F5-5047-8C96-E7D637464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448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70961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475" y="1257300"/>
            <a:ext cx="3919538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7413" y="1257300"/>
            <a:ext cx="3919537" cy="5027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3AB7F-6974-3D4B-AA2D-73CEF2EC2FAF}" type="datetime1">
              <a:rPr lang="en-US" smtClean="0"/>
              <a:t>09/08/17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3C8D7-9C1B-B146-B907-C9F06FEFC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2456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62269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382A4-A93F-7542-ADD3-9C66D6CAD18E}" type="datetime1">
              <a:rPr lang="en-US" smtClean="0"/>
              <a:t>09/08/17</a:t>
            </a:fld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E3483-3D05-DF46-AA4A-FA1E8F96B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26926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6DBBC-2186-0046-A669-219E0F5B10F1}" type="datetime1">
              <a:rPr lang="en-US" smtClean="0"/>
              <a:t>09/08/17</a:t>
            </a:fld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34A76-F4C8-9540-A054-640AD92901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78092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A2663-AA9B-9C45-8B9A-34CAF2BA0713}" type="datetime1">
              <a:rPr lang="en-US" smtClean="0"/>
              <a:t>09/08/17</a:t>
            </a:fld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E47BE-A181-764D-B6C7-018788F5C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5598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1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9EA3C-9AEE-EB4D-86B0-AFCAF7A64C09}" type="datetime1">
              <a:rPr lang="en-US" smtClean="0"/>
              <a:t>09/08/17</a:t>
            </a:fld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F670E-194E-E842-94EC-1A6E341B81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6292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94878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0"/>
            <a:ext cx="1152525" cy="1131888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0300" y="100013"/>
            <a:ext cx="68707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5475" y="1257300"/>
            <a:ext cx="7991475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1173163" y="817563"/>
            <a:ext cx="6827837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0" name="Picture 22" descr="fermi_logo_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2525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625475" y="640080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4C4EE88C-2E60-B84B-8839-AC387F03A942}" type="datetime1">
              <a:rPr lang="en-US" smtClean="0"/>
              <a:t>09/08/17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solidFill>
                  <a:srgbClr val="3333CC"/>
                </a:solidFill>
              </a:defRPr>
            </a:lvl1pPr>
          </a:lstStyle>
          <a:p>
            <a:pPr>
              <a:defRPr/>
            </a:pPr>
            <a:fld id="{FCE8D597-EDFA-8B44-80BB-7FA4171DD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3" r:id="rId2"/>
    <p:sldLayoutId id="2147483700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1" r:id="rId9"/>
    <p:sldLayoutId id="2147483702" r:id="rId10"/>
    <p:sldLayoutId id="2147483703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D43E2E"/>
          </a:solidFill>
          <a:effectLst>
            <a:outerShdw blurRad="38100" dist="38100" dir="2700000" algn="tl">
              <a:srgbClr val="DDDDDD"/>
            </a:outerShdw>
          </a:effectLst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rgbClr val="0033CC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1">
          <a:solidFill>
            <a:srgbClr val="FF0000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b="1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/>
          <p:cNvSpPr>
            <a:spLocks noGrp="1"/>
          </p:cNvSpPr>
          <p:nvPr>
            <p:ph type="ctrTitle"/>
          </p:nvPr>
        </p:nvSpPr>
        <p:spPr>
          <a:xfrm>
            <a:off x="4724400" y="1196752"/>
            <a:ext cx="38100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</a:rPr>
              <a:t>A study of the </a:t>
            </a:r>
            <a:r>
              <a:rPr lang="en-US" i="1" dirty="0" smtClean="0">
                <a:latin typeface="Arial" charset="0"/>
              </a:rPr>
              <a:t>Fermi</a:t>
            </a:r>
            <a:r>
              <a:rPr lang="en-US" dirty="0" smtClean="0">
                <a:latin typeface="Arial" charset="0"/>
              </a:rPr>
              <a:t> bubbles near the Galactic plane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18"/>
          <p:cNvSpPr>
            <a:spLocks noGrp="1"/>
          </p:cNvSpPr>
          <p:nvPr>
            <p:ph type="subTitle" idx="1"/>
          </p:nvPr>
        </p:nvSpPr>
        <p:spPr>
          <a:xfrm>
            <a:off x="4724400" y="3068960"/>
            <a:ext cx="3657600" cy="1752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Dmitry </a:t>
            </a:r>
            <a:r>
              <a:rPr lang="en-US" dirty="0" err="1" smtClean="0">
                <a:latin typeface="Arial" charset="0"/>
              </a:rPr>
              <a:t>Malyshev</a:t>
            </a:r>
            <a:r>
              <a:rPr lang="en-US" dirty="0" smtClean="0">
                <a:latin typeface="Arial" charset="0"/>
              </a:rPr>
              <a:t>,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Laura </a:t>
            </a:r>
            <a:r>
              <a:rPr lang="en-US" dirty="0" err="1" smtClean="0">
                <a:latin typeface="Arial" charset="0"/>
              </a:rPr>
              <a:t>Herold</a:t>
            </a:r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 descr="SED_all_left-right__l=-5_b=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08721"/>
            <a:ext cx="3956083" cy="2967062"/>
          </a:xfrm>
          <a:prstGeom prst="rect">
            <a:avLst/>
          </a:prstGeom>
        </p:spPr>
      </p:pic>
      <p:pic>
        <p:nvPicPr>
          <p:cNvPr id="5" name="Picture 4" descr="SED_all_left-right__l=-5_b=-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841001"/>
            <a:ext cx="3956083" cy="2967062"/>
          </a:xfrm>
          <a:prstGeom prst="rect">
            <a:avLst/>
          </a:prstGeom>
        </p:spPr>
      </p:pic>
      <p:pic>
        <p:nvPicPr>
          <p:cNvPr id="6" name="Picture 5" descr="SED_all_left-right__l=5_b=-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8720"/>
            <a:ext cx="3956083" cy="2967062"/>
          </a:xfrm>
          <a:prstGeom prst="rect">
            <a:avLst/>
          </a:prstGeom>
        </p:spPr>
      </p:pic>
      <p:pic>
        <p:nvPicPr>
          <p:cNvPr id="7" name="Picture 6" descr="SED_all_left-right__l=5_b=-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875782"/>
            <a:ext cx="3956083" cy="29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3784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 descr="SED_all_left-right__l=-5_b=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12514"/>
            <a:ext cx="3951024" cy="2963268"/>
          </a:xfrm>
          <a:prstGeom prst="rect">
            <a:avLst/>
          </a:prstGeom>
        </p:spPr>
      </p:pic>
      <p:pic>
        <p:nvPicPr>
          <p:cNvPr id="9" name="Picture 8" descr="SED_all_left-right__l=5_b=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912513"/>
            <a:ext cx="3956083" cy="2967063"/>
          </a:xfrm>
          <a:prstGeom prst="rect">
            <a:avLst/>
          </a:prstGeom>
        </p:spPr>
      </p:pic>
      <p:pic>
        <p:nvPicPr>
          <p:cNvPr id="10" name="Picture 9" descr="SED_all_left-right__l=5_b=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841001"/>
            <a:ext cx="3956083" cy="2967062"/>
          </a:xfrm>
          <a:prstGeom prst="rect">
            <a:avLst/>
          </a:prstGeom>
        </p:spPr>
      </p:pic>
      <p:pic>
        <p:nvPicPr>
          <p:cNvPr id="11" name="Picture 10" descr="SED_all_left-right__l=-5_b=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00" y="3851290"/>
            <a:ext cx="3921236" cy="294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5743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End of September:</a:t>
            </a:r>
            <a:r>
              <a:rPr lang="en-US" dirty="0" smtClean="0"/>
              <a:t> Finish analysis (physics interpretation: fit IC and π</a:t>
            </a:r>
            <a:r>
              <a:rPr lang="en-US" baseline="30000" dirty="0" smtClean="0"/>
              <a:t>0</a:t>
            </a:r>
            <a:r>
              <a:rPr lang="en-US" dirty="0" smtClean="0"/>
              <a:t> spectra, particle lifetimes, total energy output in terms of </a:t>
            </a:r>
            <a:r>
              <a:rPr lang="en-US" dirty="0" err="1" smtClean="0"/>
              <a:t>SNe</a:t>
            </a:r>
            <a:r>
              <a:rPr lang="en-US" dirty="0" smtClean="0"/>
              <a:t>)</a:t>
            </a:r>
            <a:endParaRPr lang="en-US" baseline="30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October:</a:t>
            </a:r>
            <a:r>
              <a:rPr lang="en-US" dirty="0" smtClean="0"/>
              <a:t> Present more results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End of October:</a:t>
            </a:r>
            <a:r>
              <a:rPr lang="en-US" dirty="0" smtClean="0"/>
              <a:t> Finish draft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669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 about the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People involved: </a:t>
            </a:r>
            <a:r>
              <a:rPr lang="en-US" dirty="0" err="1" smtClean="0"/>
              <a:t>Dima</a:t>
            </a:r>
            <a:r>
              <a:rPr lang="en-US" dirty="0" smtClean="0"/>
              <a:t>, Laura (?)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Category of paper: II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4300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Previous results: Left-right asymmetry of the Fermi bubbles at low latitudes?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 descr="Screen Shot 2017-08-09 at 18.2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772816"/>
            <a:ext cx="1874381" cy="2376264"/>
          </a:xfrm>
          <a:prstGeom prst="rect">
            <a:avLst/>
          </a:prstGeom>
        </p:spPr>
      </p:pic>
      <p:pic>
        <p:nvPicPr>
          <p:cNvPr id="7" name="Picture 6" descr="Screen Shot 2017-08-09 at 18.13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2856"/>
            <a:ext cx="3759513" cy="2232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479715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Ackermann et al: Galactic center </a:t>
            </a:r>
            <a:r>
              <a:rPr lang="en-US" dirty="0" err="1" smtClean="0"/>
              <a:t>GeV</a:t>
            </a:r>
            <a:r>
              <a:rPr lang="en-US" dirty="0" smtClean="0"/>
              <a:t> </a:t>
            </a:r>
            <a:r>
              <a:rPr lang="en-US" dirty="0" smtClean="0"/>
              <a:t>excess (?)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59265" y="4473986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Acero</a:t>
            </a:r>
            <a:r>
              <a:rPr lang="en-US" dirty="0" smtClean="0"/>
              <a:t> et al: Model of Galactic </a:t>
            </a:r>
            <a:r>
              <a:rPr lang="en-US" smtClean="0"/>
              <a:t>interstellar </a:t>
            </a:r>
            <a:r>
              <a:rPr lang="en-US" smtClean="0"/>
              <a:t>emission 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17316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selection:</a:t>
            </a:r>
          </a:p>
          <a:p>
            <a:r>
              <a:rPr lang="en-US" dirty="0" smtClean="0"/>
              <a:t>Pass 8 Source class (relatively small area)</a:t>
            </a:r>
          </a:p>
          <a:p>
            <a:r>
              <a:rPr lang="en-US" dirty="0" smtClean="0"/>
              <a:t>8 years (August 4, 2008, - August 3, 2016)</a:t>
            </a:r>
          </a:p>
          <a:p>
            <a:r>
              <a:rPr lang="en-US" dirty="0" smtClean="0"/>
              <a:t>Energies between 300 MeV – 1 </a:t>
            </a:r>
            <a:r>
              <a:rPr lang="en-US" dirty="0" err="1" smtClean="0"/>
              <a:t>TeV</a:t>
            </a:r>
            <a:r>
              <a:rPr lang="en-US" dirty="0" smtClean="0"/>
              <a:t> in 24 logarithmic energy bins</a:t>
            </a:r>
          </a:p>
          <a:p>
            <a:r>
              <a:rPr lang="en-US" dirty="0" err="1" smtClean="0"/>
              <a:t>HEALPix</a:t>
            </a:r>
            <a:r>
              <a:rPr lang="en-US" dirty="0" smtClean="0"/>
              <a:t> </a:t>
            </a:r>
            <a:r>
              <a:rPr lang="en-US" dirty="0" err="1" smtClean="0"/>
              <a:t>pixelation</a:t>
            </a:r>
            <a:r>
              <a:rPr lang="en-US" dirty="0" smtClean="0"/>
              <a:t> order 7 (resolution 0.5°)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Analysis strategy:</a:t>
            </a:r>
          </a:p>
          <a:p>
            <a:r>
              <a:rPr lang="en-US" dirty="0" smtClean="0"/>
              <a:t>Very simple model using low-energy Fermi data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>
                <a:sym typeface="Wingdings"/>
              </a:rPr>
              <a:t>n</a:t>
            </a:r>
            <a:r>
              <a:rPr lang="en-US" dirty="0" smtClean="0"/>
              <a:t>ot many assumptions necessary</a:t>
            </a:r>
          </a:p>
          <a:p>
            <a:r>
              <a:rPr lang="en-US" dirty="0" smtClean="0"/>
              <a:t>Comparison with GALPROP model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7761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low-</a:t>
            </a:r>
            <a:r>
              <a:rPr lang="en-US" smtClean="0"/>
              <a:t>energy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r>
              <a:rPr lang="en-US" dirty="0" smtClean="0"/>
              <a:t>Low-energy </a:t>
            </a:r>
            <a:r>
              <a:rPr lang="en-US" i="1" dirty="0" smtClean="0"/>
              <a:t>Fermi</a:t>
            </a:r>
            <a:r>
              <a:rPr lang="en-US" dirty="0" smtClean="0"/>
              <a:t> data (600 </a:t>
            </a:r>
            <a:r>
              <a:rPr lang="en-US" dirty="0" err="1" smtClean="0"/>
              <a:t>Mev</a:t>
            </a:r>
            <a:r>
              <a:rPr lang="en-US" dirty="0" smtClean="0"/>
              <a:t> – 1.6 </a:t>
            </a:r>
            <a:r>
              <a:rPr lang="en-US" dirty="0" err="1" smtClean="0"/>
              <a:t>GeV</a:t>
            </a:r>
            <a:r>
              <a:rPr lang="en-US" dirty="0" smtClean="0"/>
              <a:t>) as a spatial template for foreground (softer spectrum than bubbles): </a:t>
            </a:r>
            <a:r>
              <a:rPr lang="en-US" dirty="0" err="1" smtClean="0">
                <a:solidFill>
                  <a:srgbClr val="FF0000"/>
                </a:solidFill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</a:rPr>
              <a:t>low</a:t>
            </a:r>
            <a:endParaRPr lang="en-US" baseline="-2500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Constant value: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Normalization of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sym typeface="Wingdings"/>
              </a:rPr>
              <a:t>low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 are fitted to higher-energy data in 4 </a:t>
            </a:r>
            <a:r>
              <a:rPr lang="en-US" dirty="0" err="1" smtClean="0">
                <a:sym typeface="Wingdings"/>
              </a:rPr>
              <a:t>deg</a:t>
            </a:r>
            <a:r>
              <a:rPr lang="en-US" dirty="0" smtClean="0">
                <a:sym typeface="Wingdings"/>
              </a:rPr>
              <a:t> latitude stripes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Region of bubbles is excluded (-20 &lt; l &lt; 20 </a:t>
            </a:r>
            <a:r>
              <a:rPr lang="en-US" dirty="0" err="1" smtClean="0">
                <a:sym typeface="Wingdings"/>
              </a:rPr>
              <a:t>deg</a:t>
            </a:r>
            <a:r>
              <a:rPr lang="en-US" dirty="0" smtClean="0">
                <a:sym typeface="Wingdings"/>
              </a:rPr>
              <a:t>)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Point sources are masked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7-08-09 at 14.01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128"/>
            <a:ext cx="9144000" cy="19160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6669"/>
      </p:ext>
    </p:extLst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boxes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r>
              <a:rPr lang="en-US" dirty="0" smtClean="0"/>
              <a:t>As before: </a:t>
            </a:r>
            <a:r>
              <a:rPr lang="en-US" dirty="0" err="1" smtClean="0">
                <a:solidFill>
                  <a:srgbClr val="FF0000"/>
                </a:solidFill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</a:rPr>
              <a:t>low</a:t>
            </a:r>
            <a:r>
              <a:rPr lang="en-US" sz="1400" dirty="0" smtClean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c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Rectangles of constant value covering the </a:t>
            </a:r>
            <a:r>
              <a:rPr lang="en-US" i="1" dirty="0" smtClean="0"/>
              <a:t>Fermi</a:t>
            </a:r>
            <a:r>
              <a:rPr lang="en-US" dirty="0" smtClean="0"/>
              <a:t> bubbles: 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Normalization of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baseline="-25000" dirty="0" err="1" smtClean="0">
                <a:solidFill>
                  <a:srgbClr val="FF0000"/>
                </a:solidFill>
                <a:sym typeface="Wingdings"/>
              </a:rPr>
              <a:t>low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c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are fitted to higher-energy data in 4 </a:t>
            </a:r>
            <a:r>
              <a:rPr lang="en-US" dirty="0" err="1" smtClean="0">
                <a:sym typeface="Wingdings"/>
              </a:rPr>
              <a:t>deg</a:t>
            </a:r>
            <a:r>
              <a:rPr lang="en-US" dirty="0" smtClean="0">
                <a:sym typeface="Wingdings"/>
              </a:rPr>
              <a:t> latitude stripes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Point sources are masked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 descr="Boxes_0.6-1.6GeV_smallmask_bubblesexcl_highEsmooth_symmask_with0stripe_medi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09507"/>
            <a:ext cx="4702516" cy="29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69772"/>
      </p:ext>
    </p:extLst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GALPROP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124744"/>
            <a:ext cx="7991475" cy="5027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Components: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Screen Shot 2017-08-09 at 14.0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9120"/>
            <a:ext cx="9144000" cy="19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69772"/>
      </p:ext>
    </p:extLst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Latitude profiles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4509120"/>
            <a:ext cx="70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Longitude profiles east and west of GC (</a:t>
            </a:r>
            <a:r>
              <a:rPr lang="en-US" dirty="0" smtClean="0">
                <a:sym typeface="Wingdings"/>
              </a:rPr>
              <a:t>-10 </a:t>
            </a:r>
            <a:r>
              <a:rPr lang="en-US" dirty="0">
                <a:sym typeface="Wingdings"/>
              </a:rPr>
              <a:t>&lt; l &lt; </a:t>
            </a:r>
            <a:r>
              <a:rPr lang="en-US" dirty="0" smtClean="0">
                <a:sym typeface="Wingdings"/>
              </a:rPr>
              <a:t>10 </a:t>
            </a:r>
            <a:r>
              <a:rPr lang="en-US" dirty="0" err="1">
                <a:sym typeface="Wingdings"/>
              </a:rPr>
              <a:t>deg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6262" y="5085184"/>
            <a:ext cx="7991475" cy="1636291"/>
          </a:xfrm>
        </p:spPr>
        <p:txBody>
          <a:bodyPr/>
          <a:lstStyle/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Left-right asymmetry</a:t>
            </a:r>
          </a:p>
          <a:p>
            <a:pPr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Models agree well (on southern hemisphere)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Profiles_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26" y="1017541"/>
            <a:ext cx="4655440" cy="3491580"/>
          </a:xfrm>
          <a:prstGeom prst="rect">
            <a:avLst/>
          </a:prstGeom>
        </p:spPr>
      </p:pic>
      <p:pic>
        <p:nvPicPr>
          <p:cNvPr id="11" name="Picture 10" descr="Profiles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83" y="1017540"/>
            <a:ext cx="4668011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12E0E-63F5-5047-8C96-E7D637464E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1560" y="45091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Left-right asymmetry</a:t>
            </a:r>
            <a:endParaRPr lang="en-US" dirty="0"/>
          </a:p>
        </p:txBody>
      </p:sp>
      <p:pic>
        <p:nvPicPr>
          <p:cNvPr id="12" name="Picture 11" descr="SED_all_left-right__l=5_b=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" y="1051459"/>
            <a:ext cx="4610215" cy="3457661"/>
          </a:xfrm>
          <a:prstGeom prst="rect">
            <a:avLst/>
          </a:prstGeom>
        </p:spPr>
      </p:pic>
      <p:pic>
        <p:nvPicPr>
          <p:cNvPr id="11" name="Picture 10" descr="SED_all_left-right__l=-5_b=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54" y="1054426"/>
            <a:ext cx="4606258" cy="34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7910"/>
      </p:ext>
    </p:extLst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Fermi_noBKG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Fermi_noBKG.pot</Template>
  <TotalTime>4673</TotalTime>
  <Words>353</Words>
  <Application>Microsoft Macintosh PowerPoint</Application>
  <PresentationFormat>On-screen Show (4:3)</PresentationFormat>
  <Paragraphs>74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Fermi_noBKG</vt:lpstr>
      <vt:lpstr>A study of the Fermi bubbles near the Galactic plane</vt:lpstr>
      <vt:lpstr>General information about the project</vt:lpstr>
      <vt:lpstr>Main goals</vt:lpstr>
      <vt:lpstr>This analysis</vt:lpstr>
      <vt:lpstr>The low-energy model</vt:lpstr>
      <vt:lpstr>The boxes model</vt:lpstr>
      <vt:lpstr>The GALPROP</vt:lpstr>
      <vt:lpstr>Latitude profiles</vt:lpstr>
      <vt:lpstr>Spectra</vt:lpstr>
      <vt:lpstr>Spectra</vt:lpstr>
      <vt:lpstr>Spectra</vt:lpstr>
      <vt:lpstr>Timeline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Omodei Nicola</dc:creator>
  <cp:lastModifiedBy>Laura</cp:lastModifiedBy>
  <cp:revision>55</cp:revision>
  <dcterms:created xsi:type="dcterms:W3CDTF">2009-10-20T16:37:35Z</dcterms:created>
  <dcterms:modified xsi:type="dcterms:W3CDTF">2017-08-09T17:44:46Z</dcterms:modified>
</cp:coreProperties>
</file>